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7"/>
  </p:notesMasterIdLst>
  <p:sldIdLst>
    <p:sldId id="256" r:id="rId2"/>
    <p:sldId id="267" r:id="rId3"/>
    <p:sldId id="271" r:id="rId4"/>
    <p:sldId id="272" r:id="rId5"/>
    <p:sldId id="274" r:id="rId6"/>
    <p:sldId id="275" r:id="rId7"/>
    <p:sldId id="279" r:id="rId8"/>
    <p:sldId id="282" r:id="rId9"/>
    <p:sldId id="283" r:id="rId10"/>
    <p:sldId id="284" r:id="rId11"/>
    <p:sldId id="276" r:id="rId12"/>
    <p:sldId id="287" r:id="rId13"/>
    <p:sldId id="286" r:id="rId14"/>
    <p:sldId id="290" r:id="rId15"/>
    <p:sldId id="291" r:id="rId16"/>
    <p:sldId id="277" r:id="rId17"/>
    <p:sldId id="292" r:id="rId18"/>
    <p:sldId id="299" r:id="rId19"/>
    <p:sldId id="300" r:id="rId20"/>
    <p:sldId id="293" r:id="rId21"/>
    <p:sldId id="294" r:id="rId22"/>
    <p:sldId id="295" r:id="rId23"/>
    <p:sldId id="296" r:id="rId24"/>
    <p:sldId id="297" r:id="rId25"/>
    <p:sldId id="298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7441C-DA18-467C-94B7-78EE6BE6334F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ECFB7-354F-4E20-ABAC-502F58A95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51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L. Dura is buitenste laagje van alveolair</a:t>
            </a:r>
            <a:r>
              <a:rPr lang="nl-NL" baseline="0" dirty="0" smtClean="0"/>
              <a:t> bot, waar parodontale lig. op aanhechten,</a:t>
            </a:r>
          </a:p>
          <a:p>
            <a:r>
              <a:rPr lang="nl-NL" baseline="0" dirty="0" smtClean="0"/>
              <a:t>L. </a:t>
            </a:r>
            <a:r>
              <a:rPr lang="nl-NL" baseline="0" dirty="0" err="1" smtClean="0"/>
              <a:t>Lucida</a:t>
            </a:r>
            <a:r>
              <a:rPr lang="nl-NL" baseline="0" dirty="0" smtClean="0"/>
              <a:t> is botvlies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ECFB7-354F-4E20-ABAC-502F58A959F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07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90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82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40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7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38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20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60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36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44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13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84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42ABB62-41DF-43E8-84F2-336D522524BE}" type="datetimeFigureOut">
              <a:rPr lang="nl-NL" smtClean="0"/>
              <a:t>8-2-2017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8955CB6-C887-4FAB-8C5C-59E6F9616D5E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Veterinaire dentale </a:t>
            </a:r>
            <a:r>
              <a:rPr lang="nl-NL" dirty="0" err="1" smtClean="0"/>
              <a:t>rontgenfoto’s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Gebit en kleine knagers</a:t>
            </a:r>
            <a:endParaRPr lang="nl-NL" dirty="0"/>
          </a:p>
        </p:txBody>
      </p:sp>
      <p:sp>
        <p:nvSpPr>
          <p:cNvPr id="7" name="AutoShape 10" descr="Gerelateerde afbee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106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Rontgenapparatuur</a:t>
            </a:r>
            <a:r>
              <a:rPr lang="nl-NL" dirty="0" smtClean="0"/>
              <a:t> – dentale </a:t>
            </a:r>
            <a:r>
              <a:rPr lang="nl-NL" dirty="0" err="1" smtClean="0"/>
              <a:t>rontgenbuis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7"/>
            <a:ext cx="10058400" cy="430758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Digitaal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Direct systeem</a:t>
            </a:r>
          </a:p>
          <a:p>
            <a:pPr lvl="2"/>
            <a:r>
              <a:rPr lang="nl-NL" dirty="0" smtClean="0"/>
              <a:t>Sensor</a:t>
            </a:r>
          </a:p>
          <a:p>
            <a:pPr lvl="2"/>
            <a:r>
              <a:rPr lang="nl-NL" dirty="0" smtClean="0"/>
              <a:t>Met snoer verbonden met computer/monitor of draadloos</a:t>
            </a:r>
          </a:p>
          <a:p>
            <a:pPr lvl="2"/>
            <a:r>
              <a:rPr lang="nl-NL" dirty="0" smtClean="0"/>
              <a:t>Snoer kan maar langs 1 kant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Voordelen</a:t>
            </a:r>
            <a:endParaRPr lang="nl-NL" dirty="0"/>
          </a:p>
          <a:p>
            <a:pPr lvl="2"/>
            <a:r>
              <a:rPr lang="nl-NL" dirty="0" smtClean="0"/>
              <a:t>Hoeft niet uit bek gehaald om te beoordelen: herpositioneren en opnieuw schieten mogelijk</a:t>
            </a:r>
          </a:p>
          <a:p>
            <a:pPr lvl="2"/>
            <a:r>
              <a:rPr lang="nl-NL" dirty="0" smtClean="0"/>
              <a:t>Korte ontwikkeltijd</a:t>
            </a:r>
          </a:p>
          <a:p>
            <a:pPr lvl="2"/>
            <a:r>
              <a:rPr lang="nl-NL" dirty="0" smtClean="0"/>
              <a:t>Stevig (gaat lang mee)</a:t>
            </a:r>
          </a:p>
          <a:p>
            <a:pPr lvl="2"/>
            <a:r>
              <a:rPr lang="nl-NL" dirty="0" smtClean="0"/>
              <a:t>Sensor klein (makkelijk op te bergen)</a:t>
            </a: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Nadelen</a:t>
            </a:r>
          </a:p>
          <a:p>
            <a:pPr lvl="2"/>
            <a:r>
              <a:rPr lang="nl-NL" dirty="0" smtClean="0"/>
              <a:t>Duur</a:t>
            </a:r>
          </a:p>
          <a:p>
            <a:pPr lvl="2"/>
            <a:r>
              <a:rPr lang="nl-NL" dirty="0" smtClean="0"/>
              <a:t>Sensor niet flexibel (kan lastig zijn in kleine bekjes)</a:t>
            </a:r>
          </a:p>
          <a:p>
            <a:pPr lvl="2"/>
            <a:r>
              <a:rPr lang="nl-NL" dirty="0" smtClean="0"/>
              <a:t>Vaak maar een maat verkrijgbaar</a:t>
            </a:r>
            <a:endParaRPr lang="nl-NL" dirty="0"/>
          </a:p>
          <a:p>
            <a:pPr lvl="2"/>
            <a:endParaRPr lang="nl-NL" dirty="0"/>
          </a:p>
        </p:txBody>
      </p:sp>
      <p:pic>
        <p:nvPicPr>
          <p:cNvPr id="6" name="Afbeelding 5" descr="Schermafbeelding 2014-02-15 om 11.3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01" y="1115012"/>
            <a:ext cx="2732623" cy="25769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40939" r="5962" b="14366"/>
          <a:stretch/>
        </p:blipFill>
        <p:spPr>
          <a:xfrm>
            <a:off x="8528391" y="3847419"/>
            <a:ext cx="3271233" cy="23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Opnametechnieken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Parallel techniek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Bissectrice techniek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NB: object moet altijd zo dicht mogelijk bij de foto!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557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Parallel 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latin typeface="Calibri" charset="0"/>
              </a:rPr>
              <a:t>Alleen </a:t>
            </a:r>
            <a:r>
              <a:rPr lang="nl-NL" dirty="0" err="1">
                <a:latin typeface="Calibri" charset="0"/>
              </a:rPr>
              <a:t>mandibulaire</a:t>
            </a:r>
            <a:r>
              <a:rPr lang="nl-NL" dirty="0">
                <a:latin typeface="Calibri" charset="0"/>
              </a:rPr>
              <a:t> premolaren en </a:t>
            </a:r>
            <a:r>
              <a:rPr lang="nl-NL" dirty="0" smtClean="0">
                <a:latin typeface="Calibri" charset="0"/>
              </a:rPr>
              <a:t>molaren</a:t>
            </a:r>
            <a:endParaRPr lang="nl-NL" dirty="0" smtClean="0"/>
          </a:p>
        </p:txBody>
      </p:sp>
      <p:pic>
        <p:nvPicPr>
          <p:cNvPr id="5" name="Picture 4" descr="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682" y="1011981"/>
            <a:ext cx="4413250" cy="504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6369" r="5008" b="2238"/>
          <a:stretch/>
        </p:blipFill>
        <p:spPr>
          <a:xfrm>
            <a:off x="1545467" y="2776804"/>
            <a:ext cx="4108360" cy="31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Bissectrice 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Waarom?</a:t>
            </a:r>
            <a:endParaRPr lang="nl-NL" dirty="0" smtClean="0"/>
          </a:p>
        </p:txBody>
      </p:sp>
      <p:pic>
        <p:nvPicPr>
          <p:cNvPr id="4" name="Tijdelijke aanduiding voor inhoud 3" descr="positionering kopie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r="532"/>
          <a:stretch/>
        </p:blipFill>
        <p:spPr>
          <a:xfrm>
            <a:off x="2474837" y="1923136"/>
            <a:ext cx="6009814" cy="4348428"/>
          </a:xfrm>
          <a:prstGeom prst="rect">
            <a:avLst/>
          </a:prstGeom>
        </p:spPr>
      </p:pic>
      <p:pic>
        <p:nvPicPr>
          <p:cNvPr id="5" name="Afbeelding 4" descr="Screen-shot-2013-01-08-at-11.41.17-AM k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27" y="2782828"/>
            <a:ext cx="1905538" cy="14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Bissectrice 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4204554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Waarom?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De </a:t>
            </a:r>
            <a:r>
              <a:rPr lang="nl-NL" dirty="0"/>
              <a:t>stralenbundel wordt loodrecht gericht op de </a:t>
            </a:r>
            <a:r>
              <a:rPr lang="nl-NL" dirty="0" smtClean="0"/>
              <a:t>bissectrice: tand </a:t>
            </a:r>
            <a:r>
              <a:rPr lang="nl-NL" dirty="0"/>
              <a:t>wordt op ware grootte </a:t>
            </a:r>
            <a:r>
              <a:rPr lang="nl-NL" dirty="0" smtClean="0"/>
              <a:t>afgebeeld</a:t>
            </a:r>
          </a:p>
        </p:txBody>
      </p:sp>
      <p:pic>
        <p:nvPicPr>
          <p:cNvPr id="6" name="Tijdelijke aanduiding voor inhoud 3" descr="positionering kopie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9134" r="-24" b="2654"/>
          <a:stretch/>
        </p:blipFill>
        <p:spPr>
          <a:xfrm>
            <a:off x="2584780" y="1876643"/>
            <a:ext cx="5751405" cy="3992451"/>
          </a:xfrm>
          <a:prstGeom prst="rect">
            <a:avLst/>
          </a:prstGeom>
        </p:spPr>
      </p:pic>
      <p:pic>
        <p:nvPicPr>
          <p:cNvPr id="7" name="Afbeelding 6" descr="Screen-shot-2013-01-08-at-11.41.17-AM kopi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85" y="3192708"/>
            <a:ext cx="3299805" cy="1538255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4713668" y="2627290"/>
            <a:ext cx="1918952" cy="110758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1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Bissectrice techniek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5762" r="7369" b="7397"/>
          <a:stretch/>
        </p:blipFill>
        <p:spPr>
          <a:xfrm>
            <a:off x="1097280" y="2099938"/>
            <a:ext cx="4595182" cy="3450855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5869" r="5777" b="5743"/>
          <a:stretch/>
        </p:blipFill>
        <p:spPr>
          <a:xfrm>
            <a:off x="6480650" y="2105520"/>
            <a:ext cx="4675030" cy="34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opname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" t="24588" r="3153" b="13516"/>
          <a:stretch/>
        </p:blipFill>
        <p:spPr>
          <a:xfrm>
            <a:off x="2968047" y="2318196"/>
            <a:ext cx="6316865" cy="3271233"/>
          </a:xfrm>
        </p:spPr>
      </p:pic>
    </p:spTree>
    <p:extLst>
      <p:ext uri="{BB962C8B-B14F-4D97-AF65-F5344CB8AC3E}">
        <p14:creationId xmlns:p14="http://schemas.microsoft.com/office/powerpoint/2010/main" val="18797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volledige gebitsopname kat</a:t>
            </a:r>
            <a:endParaRPr lang="nl-NL" dirty="0"/>
          </a:p>
        </p:txBody>
      </p:sp>
      <p:pic>
        <p:nvPicPr>
          <p:cNvPr id="4" name="Picture 3" descr="julia mounted EVA sy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667" y="1827512"/>
            <a:ext cx="7555625" cy="4562890"/>
          </a:xfrm>
        </p:spPr>
      </p:pic>
    </p:spTree>
    <p:extLst>
      <p:ext uri="{BB962C8B-B14F-4D97-AF65-F5344CB8AC3E}">
        <p14:creationId xmlns:p14="http://schemas.microsoft.com/office/powerpoint/2010/main" val="10457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32012"/>
            <a:ext cx="10058400" cy="1450757"/>
          </a:xfrm>
        </p:spPr>
        <p:txBody>
          <a:bodyPr/>
          <a:lstStyle/>
          <a:p>
            <a:r>
              <a:rPr lang="nl-NL" dirty="0" smtClean="0"/>
              <a:t>Redenen voor dentale </a:t>
            </a:r>
            <a:r>
              <a:rPr lang="nl-NL" dirty="0" err="1" smtClean="0"/>
              <a:t>rontgenfoto’s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1900" dirty="0" smtClean="0"/>
              <a:t>Ontstekingen bij elementen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900" dirty="0" smtClean="0"/>
              <a:t>Voor en na extractie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900" dirty="0" smtClean="0"/>
              <a:t>Afgebroken </a:t>
            </a:r>
            <a:r>
              <a:rPr lang="nl-NL" sz="1900" dirty="0" err="1" smtClean="0"/>
              <a:t>apices</a:t>
            </a:r>
            <a:r>
              <a:rPr lang="nl-NL" sz="1900" dirty="0" smtClean="0"/>
              <a:t> (→ </a:t>
            </a:r>
            <a:r>
              <a:rPr lang="nl-NL" sz="1900" dirty="0" err="1" smtClean="0"/>
              <a:t>pulpaholte</a:t>
            </a:r>
            <a:r>
              <a:rPr lang="nl-NL" sz="1900" dirty="0" smtClean="0"/>
              <a:t> open of gesloten? Fractuur ook </a:t>
            </a:r>
            <a:r>
              <a:rPr lang="nl-NL" sz="1900" dirty="0" err="1" smtClean="0"/>
              <a:t>subgingivaal</a:t>
            </a:r>
            <a:r>
              <a:rPr lang="nl-NL" sz="1900" dirty="0" smtClean="0"/>
              <a:t>?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900" dirty="0" smtClean="0"/>
              <a:t>Roze verkleuring element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7938" t="30365" r="39895" b="29524"/>
          <a:stretch/>
        </p:blipFill>
        <p:spPr>
          <a:xfrm>
            <a:off x="7376445" y="3599689"/>
            <a:ext cx="4243259" cy="22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Redenen voor dentale </a:t>
            </a:r>
            <a:r>
              <a:rPr lang="nl-NL" dirty="0" err="1" smtClean="0"/>
              <a:t>rontgenfoto’s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Ontstekingen bij elementen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Voor en na extractie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Afgebroken </a:t>
            </a:r>
            <a:r>
              <a:rPr lang="nl-NL" dirty="0" err="1" smtClean="0"/>
              <a:t>apices</a:t>
            </a:r>
            <a:r>
              <a:rPr lang="nl-NL" dirty="0" smtClean="0"/>
              <a:t> (→ </a:t>
            </a:r>
            <a:r>
              <a:rPr lang="nl-NL" dirty="0" err="1" smtClean="0"/>
              <a:t>pulpaholte</a:t>
            </a:r>
            <a:r>
              <a:rPr lang="nl-NL" dirty="0" smtClean="0"/>
              <a:t> open of gesloten? Fractuur ook </a:t>
            </a:r>
            <a:r>
              <a:rPr lang="nl-NL" dirty="0" err="1" smtClean="0"/>
              <a:t>subgingivaal</a:t>
            </a:r>
            <a:r>
              <a:rPr lang="nl-NL" dirty="0" smtClean="0"/>
              <a:t>?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Roze verkleuring element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 smtClean="0"/>
              <a:t>Tooth</a:t>
            </a:r>
            <a:r>
              <a:rPr lang="nl-NL" dirty="0" smtClean="0"/>
              <a:t> </a:t>
            </a:r>
            <a:r>
              <a:rPr lang="nl-NL" dirty="0" err="1" smtClean="0"/>
              <a:t>resporption</a:t>
            </a:r>
            <a:r>
              <a:rPr lang="nl-NL" dirty="0" smtClean="0"/>
              <a:t> (F.O.R.L.)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Afwezige of </a:t>
            </a:r>
            <a:r>
              <a:rPr lang="nl-NL" dirty="0" err="1" smtClean="0"/>
              <a:t>supernumeraire</a:t>
            </a:r>
            <a:r>
              <a:rPr lang="nl-NL" dirty="0" smtClean="0"/>
              <a:t> elementen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Wortelkanaalbehandelingen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Fistels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Tumoren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Etc.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8209" t="30924" r="42832" b="41492"/>
          <a:stretch/>
        </p:blipFill>
        <p:spPr>
          <a:xfrm>
            <a:off x="5931262" y="3807725"/>
            <a:ext cx="5975172" cy="23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dentale </a:t>
            </a:r>
            <a:r>
              <a:rPr lang="nl-NL" dirty="0" err="1" smtClean="0"/>
              <a:t>rontgenfoto’s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Gezond gebit bevordert gezondheid en welzijn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Enkel de kroon is zichtbaar: grootste gedeelte (min. 2/3) </a:t>
            </a:r>
            <a:r>
              <a:rPr lang="nl-NL" dirty="0" err="1" smtClean="0"/>
              <a:t>subgingivaal</a:t>
            </a:r>
            <a:r>
              <a:rPr lang="nl-NL" dirty="0" smtClean="0"/>
              <a:t> verborgen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Vroege diagnostiek en behandeling geven betere prognose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Ideaal als demonstratiemiddel om eigenaren te overtuigen van noodzaak behandeling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432" y="3862111"/>
            <a:ext cx="300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ndverzorging kat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88DE5-A421-4A64-8447-C909A9E9E151}" type="slidenum">
              <a:rPr lang="nl-NL" smtClean="0"/>
              <a:t>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6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ndverzorging kat 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88DE5-A421-4A64-8447-C909A9E9E151}" type="slidenum">
              <a:rPr lang="nl-NL" smtClean="0"/>
              <a:t>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Fractuur gevoelige onderkaak en </a:t>
            </a:r>
            <a:r>
              <a:rPr lang="nl-NL" dirty="0" smtClean="0"/>
              <a:t>horizontaal </a:t>
            </a:r>
            <a:r>
              <a:rPr lang="nl-NL" dirty="0" smtClean="0"/>
              <a:t>botverlies</a:t>
            </a:r>
            <a:endParaRPr lang="nl-NL" dirty="0"/>
          </a:p>
        </p:txBody>
      </p:sp>
      <p:pic>
        <p:nvPicPr>
          <p:cNvPr id="4" name="Tijdelijke aanduiding voor inhoud 3" descr="fot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39" b="-12339"/>
          <a:stretch>
            <a:fillRect/>
          </a:stretch>
        </p:blipFill>
        <p:spPr>
          <a:xfrm>
            <a:off x="1297830" y="2086892"/>
            <a:ext cx="7900761" cy="4023360"/>
          </a:xfr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547F-0FA8-5548-B672-D4ED91AB8E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7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ndverzorging hond 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547F-0FA8-5548-B672-D4ED91AB8E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3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ndverzorging hond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547F-0FA8-5548-B672-D4ED91AB8E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7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ndverzorging hond 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DGW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547F-0FA8-5548-B672-D4ED91AB8E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4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dentale </a:t>
            </a:r>
            <a:r>
              <a:rPr lang="nl-NL" dirty="0" err="1" smtClean="0"/>
              <a:t>rontgenfoto’s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Voordat een element </a:t>
            </a:r>
            <a:r>
              <a:rPr lang="nl-NL" dirty="0" err="1" smtClean="0"/>
              <a:t>geextraheerd</a:t>
            </a:r>
            <a:r>
              <a:rPr lang="nl-NL" dirty="0" smtClean="0"/>
              <a:t> gaat worden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Evaluatie van pathologische veranderingen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Afwijkende ontwikkelingen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Evaluatie van ingestelde behandelingen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Ontdekken van tumoren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Andere holten en structuren van de schedel</a:t>
            </a:r>
          </a:p>
        </p:txBody>
      </p:sp>
    </p:spTree>
    <p:extLst>
      <p:ext uri="{BB962C8B-B14F-4D97-AF65-F5344CB8AC3E}">
        <p14:creationId xmlns:p14="http://schemas.microsoft.com/office/powerpoint/2010/main" val="24472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Rontgenstraling</a:t>
            </a:r>
            <a:r>
              <a:rPr lang="nl-NL" dirty="0" smtClean="0"/>
              <a:t> - stralingsregulatie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kV    - spanning tussen kathode en anode: meer spanning geeft straling met hogere energie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  (kwaliteit)</a:t>
            </a:r>
          </a:p>
          <a:p>
            <a:r>
              <a:rPr lang="nl-NL" dirty="0" smtClean="0"/>
              <a:t>mA   - stroom aan elektronen, hoeveelheid straling (kwantiteit)</a:t>
            </a:r>
          </a:p>
          <a:p>
            <a:r>
              <a:rPr lang="nl-NL" dirty="0" smtClean="0"/>
              <a:t>Sec   - belichtingstijd</a:t>
            </a:r>
          </a:p>
          <a:p>
            <a:endParaRPr lang="nl-NL" dirty="0"/>
          </a:p>
          <a:p>
            <a:r>
              <a:rPr lang="nl-NL" dirty="0" smtClean="0"/>
              <a:t>Vaak bij dentale </a:t>
            </a:r>
            <a:r>
              <a:rPr lang="nl-NL" dirty="0" err="1" smtClean="0"/>
              <a:t>rontgenapparaten</a:t>
            </a:r>
            <a:r>
              <a:rPr lang="nl-NL" dirty="0" smtClean="0"/>
              <a:t> is alleen tijd te reguleren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2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Rontgenstraling</a:t>
            </a:r>
            <a:r>
              <a:rPr lang="nl-NL" dirty="0"/>
              <a:t> - veiligheid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Stralingsbesluit &amp; kern energie wet (KEW)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Blootstelling As Low As </a:t>
            </a:r>
            <a:r>
              <a:rPr lang="nl-NL" dirty="0" err="1"/>
              <a:t>Reasonably</a:t>
            </a:r>
            <a:r>
              <a:rPr lang="nl-NL" dirty="0"/>
              <a:t> </a:t>
            </a:r>
            <a:r>
              <a:rPr lang="nl-NL" dirty="0" err="1"/>
              <a:t>Achievable</a:t>
            </a:r>
            <a:r>
              <a:rPr lang="nl-NL" dirty="0"/>
              <a:t> (ALARA)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Beschermende kledij (loodschort, loodhandschoenen, schildklierbeschermer)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Zoveel mogelijk afstand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Plaatjes niet handmatig op de plek houden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Beperk expositietijd en aantal foto's </a:t>
            </a:r>
            <a:r>
              <a:rPr lang="nl-NL" dirty="0" smtClean="0"/>
              <a:t>zoveel mogelijk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i="1" dirty="0"/>
              <a:t>Digitale</a:t>
            </a:r>
            <a:r>
              <a:rPr lang="nl-NL" dirty="0"/>
              <a:t> opnamen vermindert blootstelling met 50-80% in vergelijking met analoge </a:t>
            </a:r>
            <a:r>
              <a:rPr lang="nl-NL" dirty="0" smtClean="0"/>
              <a:t>films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456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Rontgenapparatuur</a:t>
            </a:r>
            <a:r>
              <a:rPr lang="nl-NL" dirty="0" smtClean="0"/>
              <a:t> – standaard </a:t>
            </a:r>
            <a:r>
              <a:rPr lang="nl-NL" dirty="0" err="1" smtClean="0"/>
              <a:t>rontgenbuis</a:t>
            </a:r>
            <a:r>
              <a:rPr lang="nl-NL" dirty="0" smtClean="0"/>
              <a:t> (‘vroeger’)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Niet gebruiksvriendelijk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Moeilijk te richten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Afstand moet gereduceerd worden tot 30-40cm </a:t>
            </a:r>
            <a:endParaRPr lang="nl-NL" dirty="0" smtClean="0"/>
          </a:p>
          <a:p>
            <a:pPr marL="201168" lvl="1" indent="0">
              <a:buNone/>
            </a:pPr>
            <a:r>
              <a:rPr lang="nl-NL" dirty="0" smtClean="0"/>
              <a:t>(</a:t>
            </a:r>
            <a:r>
              <a:rPr lang="nl-NL" dirty="0"/>
              <a:t>zelfs met </a:t>
            </a:r>
            <a:r>
              <a:rPr lang="nl-NL" dirty="0" smtClean="0"/>
              <a:t>max. </a:t>
            </a:r>
            <a:r>
              <a:rPr lang="nl-NL" dirty="0" err="1"/>
              <a:t>diafragmeren</a:t>
            </a:r>
            <a:r>
              <a:rPr lang="nl-NL" dirty="0"/>
              <a:t> </a:t>
            </a:r>
            <a:r>
              <a:rPr lang="nl-NL" dirty="0" smtClean="0"/>
              <a:t>wordt </a:t>
            </a:r>
            <a:r>
              <a:rPr lang="nl-NL" dirty="0"/>
              <a:t>beeld anders </a:t>
            </a:r>
            <a:r>
              <a:rPr lang="nl-NL" dirty="0" smtClean="0"/>
              <a:t>te </a:t>
            </a:r>
            <a:r>
              <a:rPr lang="nl-NL" dirty="0"/>
              <a:t>groot)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Er moet een nieuwe standaard ontwikkeld worden in opnameschrift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 smtClean="0"/>
              <a:t>Overprojectie</a:t>
            </a:r>
            <a:r>
              <a:rPr lang="nl-NL" dirty="0" smtClean="0"/>
              <a:t> en gebrek aan detail</a:t>
            </a:r>
          </a:p>
        </p:txBody>
      </p:sp>
      <p:pic>
        <p:nvPicPr>
          <p:cNvPr id="4" name="Afbeelding 3" descr="IMG_13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b="21748"/>
          <a:stretch/>
        </p:blipFill>
        <p:spPr>
          <a:xfrm>
            <a:off x="8002164" y="2513180"/>
            <a:ext cx="3874734" cy="2897312"/>
          </a:xfrm>
          <a:prstGeom prst="rect">
            <a:avLst/>
          </a:prstGeom>
        </p:spPr>
      </p:pic>
      <p:pic>
        <p:nvPicPr>
          <p:cNvPr id="5" name="Picture 4" descr="overzichtsfoto sche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2544" y="2054578"/>
            <a:ext cx="4752975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Rontgenapparatuur</a:t>
            </a:r>
            <a:r>
              <a:rPr lang="nl-NL" dirty="0" smtClean="0"/>
              <a:t> – dentale </a:t>
            </a:r>
            <a:r>
              <a:rPr lang="nl-NL" dirty="0" err="1" smtClean="0"/>
              <a:t>rontgenbuis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Minder duur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Beter te richting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Vermindert strooistraling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kV en mA zijn vaak </a:t>
            </a:r>
            <a:r>
              <a:rPr lang="nl-NL" dirty="0" err="1" smtClean="0"/>
              <a:t>preset</a:t>
            </a: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Hebben PID (</a:t>
            </a:r>
            <a:r>
              <a:rPr lang="nl-NL" dirty="0" err="1" smtClean="0"/>
              <a:t>Position</a:t>
            </a:r>
            <a:r>
              <a:rPr lang="nl-NL" dirty="0" smtClean="0"/>
              <a:t> </a:t>
            </a:r>
            <a:r>
              <a:rPr lang="nl-NL" dirty="0" err="1" smtClean="0"/>
              <a:t>Indicating</a:t>
            </a:r>
            <a:r>
              <a:rPr lang="nl-NL" dirty="0" smtClean="0"/>
              <a:t> Device)</a:t>
            </a:r>
          </a:p>
        </p:txBody>
      </p:sp>
      <p:pic>
        <p:nvPicPr>
          <p:cNvPr id="4" name="Afbeelding 3" descr="IMG_139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>
          <a:xfrm>
            <a:off x="6555381" y="1806273"/>
            <a:ext cx="3511568" cy="4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Rontgenapparatuur</a:t>
            </a:r>
            <a:r>
              <a:rPr lang="nl-NL" dirty="0" smtClean="0"/>
              <a:t> – dentale </a:t>
            </a:r>
            <a:r>
              <a:rPr lang="nl-NL" dirty="0" err="1" smtClean="0"/>
              <a:t>rontgenbuis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8"/>
            <a:ext cx="10058400" cy="38145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Analoog (niet digitaal)</a:t>
            </a:r>
          </a:p>
          <a:p>
            <a:pPr lvl="2"/>
            <a:r>
              <a:rPr lang="nl-NL" sz="1600" dirty="0" smtClean="0"/>
              <a:t>Grotere </a:t>
            </a:r>
            <a:r>
              <a:rPr lang="nl-NL" sz="1600" dirty="0"/>
              <a:t>kans op ontwikkelfouten</a:t>
            </a:r>
          </a:p>
          <a:p>
            <a:pPr lvl="2"/>
            <a:r>
              <a:rPr lang="nl-NL" sz="1600" dirty="0"/>
              <a:t>Geen correctie van contrast achteraf </a:t>
            </a:r>
            <a:r>
              <a:rPr lang="nl-NL" sz="1600" dirty="0" smtClean="0"/>
              <a:t>mogelijk</a:t>
            </a:r>
          </a:p>
          <a:p>
            <a:pPr lvl="2"/>
            <a:r>
              <a:rPr lang="nl-NL" sz="1600" dirty="0" smtClean="0"/>
              <a:t>Ontwikkelen m.b.v. ontwikkelvloeistoffen (gezondheid)</a:t>
            </a:r>
          </a:p>
          <a:p>
            <a:pPr lvl="2"/>
            <a:r>
              <a:rPr lang="nl-NL" sz="1600" dirty="0" smtClean="0"/>
              <a:t>Inmiddels </a:t>
            </a:r>
            <a:r>
              <a:rPr lang="nl-NL" sz="1600" dirty="0" err="1" smtClean="0"/>
              <a:t>z.g.a</a:t>
            </a:r>
            <a:r>
              <a:rPr lang="nl-NL" sz="1600" dirty="0" smtClean="0"/>
              <a:t>. verdrongen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4" t="35869" r="1596" b="20939"/>
          <a:stretch/>
        </p:blipFill>
        <p:spPr>
          <a:xfrm>
            <a:off x="360328" y="3961836"/>
            <a:ext cx="7019267" cy="23568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9" t="33615" r="3990" b="23380"/>
          <a:stretch/>
        </p:blipFill>
        <p:spPr>
          <a:xfrm>
            <a:off x="7559758" y="3590232"/>
            <a:ext cx="4332874" cy="1524160"/>
          </a:xfrm>
          <a:prstGeom prst="rect">
            <a:avLst/>
          </a:prstGeom>
        </p:spPr>
      </p:pic>
      <p:sp>
        <p:nvSpPr>
          <p:cNvPr id="8" name="PIJL-RECHTS 7"/>
          <p:cNvSpPr/>
          <p:nvPr/>
        </p:nvSpPr>
        <p:spPr>
          <a:xfrm>
            <a:off x="7289372" y="4649273"/>
            <a:ext cx="437952" cy="238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Rontgenapparatuur</a:t>
            </a:r>
            <a:r>
              <a:rPr lang="nl-NL" dirty="0" smtClean="0"/>
              <a:t> – dentale </a:t>
            </a:r>
            <a:r>
              <a:rPr lang="nl-NL" dirty="0" err="1" smtClean="0"/>
              <a:t>rontgenbuis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54577"/>
            <a:ext cx="10058400" cy="46295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Digitaal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Indirect systeem</a:t>
            </a:r>
          </a:p>
          <a:p>
            <a:pPr lvl="2"/>
            <a:r>
              <a:rPr lang="nl-NL" dirty="0" smtClean="0"/>
              <a:t>Fosforplaat</a:t>
            </a:r>
          </a:p>
          <a:p>
            <a:pPr lvl="2"/>
            <a:r>
              <a:rPr lang="nl-NL" dirty="0" smtClean="0"/>
              <a:t>Bobbeltje op plaat richting </a:t>
            </a:r>
            <a:r>
              <a:rPr lang="nl-NL" dirty="0" err="1" smtClean="0"/>
              <a:t>rontgenbuis</a:t>
            </a:r>
            <a:r>
              <a:rPr lang="nl-NL" dirty="0" smtClean="0"/>
              <a:t> en </a:t>
            </a:r>
            <a:r>
              <a:rPr lang="nl-NL" dirty="0" err="1" smtClean="0"/>
              <a:t>rostraal</a:t>
            </a:r>
            <a:endParaRPr lang="nl-NL" dirty="0"/>
          </a:p>
          <a:p>
            <a:pPr lvl="2"/>
            <a:r>
              <a:rPr lang="nl-NL" dirty="0"/>
              <a:t>Moet in processor gedaan worden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Voordelen</a:t>
            </a:r>
          </a:p>
          <a:p>
            <a:pPr lvl="2"/>
            <a:r>
              <a:rPr lang="nl-NL" dirty="0" err="1" smtClean="0"/>
              <a:t>Gedetaileerder</a:t>
            </a:r>
            <a:endParaRPr lang="nl-NL" dirty="0" smtClean="0"/>
          </a:p>
          <a:p>
            <a:pPr lvl="2"/>
            <a:r>
              <a:rPr lang="nl-NL" dirty="0" smtClean="0"/>
              <a:t>Flexibel (makkelijk in bek te positioneren)</a:t>
            </a:r>
          </a:p>
          <a:p>
            <a:pPr lvl="2"/>
            <a:r>
              <a:rPr lang="nl-NL" dirty="0"/>
              <a:t>V</a:t>
            </a:r>
            <a:r>
              <a:rPr lang="nl-NL" dirty="0" smtClean="0"/>
              <a:t>erschillende formaten plaatjes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Nadelen</a:t>
            </a:r>
          </a:p>
          <a:p>
            <a:pPr lvl="2"/>
            <a:r>
              <a:rPr lang="nl-NL" dirty="0" smtClean="0"/>
              <a:t>Moet ontwikkeld worden</a:t>
            </a:r>
          </a:p>
          <a:p>
            <a:pPr lvl="3"/>
            <a:r>
              <a:rPr lang="nl-NL" dirty="0" smtClean="0"/>
              <a:t>Tijd</a:t>
            </a:r>
          </a:p>
          <a:p>
            <a:pPr lvl="3"/>
            <a:r>
              <a:rPr lang="nl-NL" dirty="0" smtClean="0"/>
              <a:t>Ruimte</a:t>
            </a:r>
          </a:p>
          <a:p>
            <a:pPr lvl="3"/>
            <a:r>
              <a:rPr lang="nl-NL" dirty="0" smtClean="0"/>
              <a:t>Herpositioneren niet mogelijk</a:t>
            </a:r>
          </a:p>
          <a:p>
            <a:pPr lvl="2"/>
            <a:r>
              <a:rPr lang="nl-NL" dirty="0" smtClean="0"/>
              <a:t>Makkelijk te beschadigen</a:t>
            </a:r>
          </a:p>
        </p:txBody>
      </p:sp>
      <p:pic>
        <p:nvPicPr>
          <p:cNvPr id="7" name="Picture 7" descr="b2247d0f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7291" y="1824041"/>
            <a:ext cx="3311525" cy="4176712"/>
          </a:xfrm>
          <a:prstGeom prst="rect">
            <a:avLst/>
          </a:prstGeom>
        </p:spPr>
      </p:pic>
      <p:pic>
        <p:nvPicPr>
          <p:cNvPr id="8" name="Picture 8" descr="teaser_vistascan-mini_bildqualitae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0265" y="2469723"/>
            <a:ext cx="21907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244</TotalTime>
  <Words>565</Words>
  <Application>Microsoft Office PowerPoint</Application>
  <PresentationFormat>Breedbeeld</PresentationFormat>
  <Paragraphs>136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Terugblik</vt:lpstr>
      <vt:lpstr>Veterinaire dentale rontgenfoto’s</vt:lpstr>
      <vt:lpstr>Waarom dentale rontgenfoto’s?</vt:lpstr>
      <vt:lpstr>Waarom dentale rontgenfoto’s?</vt:lpstr>
      <vt:lpstr>Rontgenstraling - stralingsregulatie</vt:lpstr>
      <vt:lpstr>Rontgenstraling - veiligheid</vt:lpstr>
      <vt:lpstr>Rontgenapparatuur – standaard rontgenbuis (‘vroeger’)</vt:lpstr>
      <vt:lpstr>Rontgenapparatuur – dentale rontgenbuis</vt:lpstr>
      <vt:lpstr>Rontgenapparatuur – dentale rontgenbuis</vt:lpstr>
      <vt:lpstr>Rontgenapparatuur – dentale rontgenbuis</vt:lpstr>
      <vt:lpstr>Rontgenapparatuur – dentale rontgenbuis</vt:lpstr>
      <vt:lpstr>Opnametechnieken</vt:lpstr>
      <vt:lpstr>Parallel techniek</vt:lpstr>
      <vt:lpstr>Bissectrice techniek</vt:lpstr>
      <vt:lpstr>Bissectrice techniek</vt:lpstr>
      <vt:lpstr>Bissectrice techniek</vt:lpstr>
      <vt:lpstr>Voorbeeld opname</vt:lpstr>
      <vt:lpstr>Voorbeeld volledige gebitsopname kat</vt:lpstr>
      <vt:lpstr>Redenen voor dentale rontgenfoto’s</vt:lpstr>
      <vt:lpstr>Redenen voor dentale rontgenfoto’s</vt:lpstr>
      <vt:lpstr>PowerPoint-presentatie</vt:lpstr>
      <vt:lpstr>PowerPoint-presentatie</vt:lpstr>
      <vt:lpstr>Fractuur gevoelige onderkaak en horizontaal botverlies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laptop</cp:lastModifiedBy>
  <cp:revision>42</cp:revision>
  <dcterms:created xsi:type="dcterms:W3CDTF">2017-02-01T11:33:53Z</dcterms:created>
  <dcterms:modified xsi:type="dcterms:W3CDTF">2017-02-08T13:37:47Z</dcterms:modified>
</cp:coreProperties>
</file>